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6863"/>
    <a:srgbClr val="D293C7"/>
    <a:srgbClr val="ACC46E"/>
    <a:srgbClr val="FEAA46"/>
    <a:srgbClr val="609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8"/>
    <p:restoredTop sz="94663"/>
  </p:normalViewPr>
  <p:slideViewPr>
    <p:cSldViewPr snapToGrid="0" snapToObjects="1">
      <p:cViewPr varScale="1">
        <p:scale>
          <a:sx n="68" d="100"/>
          <a:sy n="68" d="100"/>
        </p:scale>
        <p:origin x="1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C300-8396-EE48-B645-DA80BD5BCFA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4C-F05A-5149-B1A8-3412B87A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8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C300-8396-EE48-B645-DA80BD5BCFA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4C-F05A-5149-B1A8-3412B87A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3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C300-8396-EE48-B645-DA80BD5BCFA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4C-F05A-5149-B1A8-3412B87A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1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C300-8396-EE48-B645-DA80BD5BCFA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4C-F05A-5149-B1A8-3412B87A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9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C300-8396-EE48-B645-DA80BD5BCFA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4C-F05A-5149-B1A8-3412B87A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C300-8396-EE48-B645-DA80BD5BCFA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4C-F05A-5149-B1A8-3412B87A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4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C300-8396-EE48-B645-DA80BD5BCFA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4C-F05A-5149-B1A8-3412B87A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2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C300-8396-EE48-B645-DA80BD5BCFA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4C-F05A-5149-B1A8-3412B87A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C300-8396-EE48-B645-DA80BD5BCFA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4C-F05A-5149-B1A8-3412B87A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8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C300-8396-EE48-B645-DA80BD5BCFA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4C-F05A-5149-B1A8-3412B87A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2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C300-8396-EE48-B645-DA80BD5BCFA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4C-F05A-5149-B1A8-3412B87A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7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DC300-8396-EE48-B645-DA80BD5BCFA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F1D4C-F05A-5149-B1A8-3412B87A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6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ationalschoolspartnership.com/initiatives/wrap-splat-hat/" TargetMode="Externa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A202E2-DC57-9E4D-A405-4CE101CB4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21" y="134078"/>
            <a:ext cx="9622302" cy="1021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CACE89-4F96-2D47-99A1-B268DE761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03" y="200200"/>
            <a:ext cx="8297090" cy="17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B37451-D7BB-4C4B-B6EA-E476DC5AC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46" y="6640406"/>
            <a:ext cx="9695571" cy="1422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A028F95-6AE2-8047-B262-4BFB6972E97D}"/>
              </a:ext>
            </a:extLst>
          </p:cNvPr>
          <p:cNvSpPr/>
          <p:nvPr/>
        </p:nvSpPr>
        <p:spPr>
          <a:xfrm>
            <a:off x="2917958" y="1240954"/>
            <a:ext cx="1698171" cy="1219200"/>
          </a:xfrm>
          <a:prstGeom prst="rect">
            <a:avLst/>
          </a:prstGeom>
          <a:solidFill>
            <a:srgbClr val="609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BA3AD2-B1A7-9D42-BD52-0AF303C625F8}"/>
              </a:ext>
            </a:extLst>
          </p:cNvPr>
          <p:cNvSpPr/>
          <p:nvPr/>
        </p:nvSpPr>
        <p:spPr>
          <a:xfrm>
            <a:off x="4991480" y="1236249"/>
            <a:ext cx="1698171" cy="1219200"/>
          </a:xfrm>
          <a:prstGeom prst="rect">
            <a:avLst/>
          </a:prstGeom>
          <a:solidFill>
            <a:srgbClr val="609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BB0BF3-B78B-1344-B6D0-E8B815F5FA53}"/>
              </a:ext>
            </a:extLst>
          </p:cNvPr>
          <p:cNvSpPr/>
          <p:nvPr/>
        </p:nvSpPr>
        <p:spPr>
          <a:xfrm>
            <a:off x="2219718" y="5249164"/>
            <a:ext cx="1698171" cy="1219200"/>
          </a:xfrm>
          <a:prstGeom prst="rect">
            <a:avLst/>
          </a:prstGeom>
          <a:solidFill>
            <a:srgbClr val="FEA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9BB250-9CE1-A04F-85DE-94BC32220778}"/>
              </a:ext>
            </a:extLst>
          </p:cNvPr>
          <p:cNvSpPr/>
          <p:nvPr/>
        </p:nvSpPr>
        <p:spPr>
          <a:xfrm>
            <a:off x="4018320" y="5253117"/>
            <a:ext cx="1698171" cy="1219200"/>
          </a:xfrm>
          <a:prstGeom prst="rect">
            <a:avLst/>
          </a:prstGeom>
          <a:solidFill>
            <a:srgbClr val="FEA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DAD212-F0D4-1642-917F-0412E58E41AE}"/>
              </a:ext>
            </a:extLst>
          </p:cNvPr>
          <p:cNvSpPr/>
          <p:nvPr/>
        </p:nvSpPr>
        <p:spPr>
          <a:xfrm>
            <a:off x="5980186" y="5249164"/>
            <a:ext cx="1698171" cy="1219200"/>
          </a:xfrm>
          <a:prstGeom prst="rect">
            <a:avLst/>
          </a:prstGeom>
          <a:solidFill>
            <a:srgbClr val="FEA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C26F10-3F82-074B-A140-08877797763F}"/>
              </a:ext>
            </a:extLst>
          </p:cNvPr>
          <p:cNvSpPr/>
          <p:nvPr/>
        </p:nvSpPr>
        <p:spPr>
          <a:xfrm>
            <a:off x="557940" y="1263595"/>
            <a:ext cx="1698171" cy="1219200"/>
          </a:xfrm>
          <a:prstGeom prst="rect">
            <a:avLst/>
          </a:prstGeom>
          <a:solidFill>
            <a:srgbClr val="CE6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bg1"/>
              </a:solidFill>
              <a:latin typeface="Twinkl" panose="02000000000000000000" pitchFamily="2" charset="7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4FD59E-CF7E-284B-AA86-1FAF38E3BBDC}"/>
              </a:ext>
            </a:extLst>
          </p:cNvPr>
          <p:cNvSpPr/>
          <p:nvPr/>
        </p:nvSpPr>
        <p:spPr>
          <a:xfrm>
            <a:off x="557940" y="2576288"/>
            <a:ext cx="1698171" cy="1219200"/>
          </a:xfrm>
          <a:prstGeom prst="rect">
            <a:avLst/>
          </a:prstGeom>
          <a:solidFill>
            <a:srgbClr val="CE6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8A3FCA-5A10-8844-8433-F03FB86E794B}"/>
              </a:ext>
            </a:extLst>
          </p:cNvPr>
          <p:cNvSpPr/>
          <p:nvPr/>
        </p:nvSpPr>
        <p:spPr>
          <a:xfrm>
            <a:off x="557939" y="3918414"/>
            <a:ext cx="1698171" cy="1219200"/>
          </a:xfrm>
          <a:prstGeom prst="rect">
            <a:avLst/>
          </a:prstGeom>
          <a:solidFill>
            <a:srgbClr val="CE6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C54129-5322-724D-A0CA-B1F8D83E703E}"/>
              </a:ext>
            </a:extLst>
          </p:cNvPr>
          <p:cNvSpPr/>
          <p:nvPr/>
        </p:nvSpPr>
        <p:spPr>
          <a:xfrm>
            <a:off x="7690256" y="1263595"/>
            <a:ext cx="1698171" cy="1219200"/>
          </a:xfrm>
          <a:prstGeom prst="rect">
            <a:avLst/>
          </a:prstGeom>
          <a:solidFill>
            <a:srgbClr val="ACC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B163D6-1F5C-B945-8ACC-54DA6661D206}"/>
              </a:ext>
            </a:extLst>
          </p:cNvPr>
          <p:cNvSpPr/>
          <p:nvPr/>
        </p:nvSpPr>
        <p:spPr>
          <a:xfrm>
            <a:off x="7690256" y="2576288"/>
            <a:ext cx="1698171" cy="1219200"/>
          </a:xfrm>
          <a:prstGeom prst="rect">
            <a:avLst/>
          </a:prstGeom>
          <a:solidFill>
            <a:srgbClr val="ACC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4B14DB-489F-BF4F-B994-5DA49112202F}"/>
              </a:ext>
            </a:extLst>
          </p:cNvPr>
          <p:cNvSpPr/>
          <p:nvPr/>
        </p:nvSpPr>
        <p:spPr>
          <a:xfrm>
            <a:off x="7690255" y="3918414"/>
            <a:ext cx="1698171" cy="1219200"/>
          </a:xfrm>
          <a:prstGeom prst="rect">
            <a:avLst/>
          </a:prstGeom>
          <a:solidFill>
            <a:srgbClr val="ACC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21B02E-BD91-C345-8469-1F1D7C35D8A2}"/>
              </a:ext>
            </a:extLst>
          </p:cNvPr>
          <p:cNvSpPr/>
          <p:nvPr/>
        </p:nvSpPr>
        <p:spPr>
          <a:xfrm>
            <a:off x="2762655" y="2944350"/>
            <a:ext cx="842695" cy="1478127"/>
          </a:xfrm>
          <a:prstGeom prst="rect">
            <a:avLst/>
          </a:prstGeom>
          <a:solidFill>
            <a:srgbClr val="D29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7528B9C-C85F-8F47-9ED8-8D56DCA2DF83}"/>
              </a:ext>
            </a:extLst>
          </p:cNvPr>
          <p:cNvSpPr/>
          <p:nvPr/>
        </p:nvSpPr>
        <p:spPr>
          <a:xfrm>
            <a:off x="6265381" y="2944349"/>
            <a:ext cx="842695" cy="1478127"/>
          </a:xfrm>
          <a:prstGeom prst="rect">
            <a:avLst/>
          </a:prstGeom>
          <a:solidFill>
            <a:srgbClr val="D29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EC079D-28EF-D842-A227-4195848E2C41}"/>
              </a:ext>
            </a:extLst>
          </p:cNvPr>
          <p:cNvSpPr txBox="1"/>
          <p:nvPr/>
        </p:nvSpPr>
        <p:spPr>
          <a:xfrm>
            <a:off x="95187" y="364041"/>
            <a:ext cx="13208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winkl" panose="02000000000000000000" pitchFamily="2" charset="77"/>
              </a:rPr>
              <a:t>MAKATON SIGNS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309DA2-43E1-5E41-A49B-BAEF675FE430}"/>
              </a:ext>
            </a:extLst>
          </p:cNvPr>
          <p:cNvSpPr txBox="1"/>
          <p:nvPr/>
        </p:nvSpPr>
        <p:spPr>
          <a:xfrm>
            <a:off x="1416003" y="172639"/>
            <a:ext cx="108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E6863"/>
                </a:solidFill>
                <a:latin typeface="Twinkl" panose="02000000000000000000" pitchFamily="2" charset="77"/>
              </a:rPr>
              <a:t>Week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07E345-2DA0-B246-A1CA-6F49CB0F500C}"/>
              </a:ext>
            </a:extLst>
          </p:cNvPr>
          <p:cNvSpPr txBox="1"/>
          <p:nvPr/>
        </p:nvSpPr>
        <p:spPr>
          <a:xfrm>
            <a:off x="2611691" y="163789"/>
            <a:ext cx="108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E6863"/>
                </a:solidFill>
                <a:latin typeface="Twinkl" panose="02000000000000000000" pitchFamily="2" charset="77"/>
              </a:rPr>
              <a:t>Week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3BE1C0-6DED-0A4D-876F-D656A123254E}"/>
              </a:ext>
            </a:extLst>
          </p:cNvPr>
          <p:cNvSpPr txBox="1"/>
          <p:nvPr/>
        </p:nvSpPr>
        <p:spPr>
          <a:xfrm>
            <a:off x="3838795" y="164450"/>
            <a:ext cx="108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E6863"/>
                </a:solidFill>
                <a:latin typeface="Twinkl" panose="02000000000000000000" pitchFamily="2" charset="77"/>
              </a:rPr>
              <a:t>Week 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92942F-4975-A34B-9F65-6B26E28E3EA4}"/>
              </a:ext>
            </a:extLst>
          </p:cNvPr>
          <p:cNvSpPr txBox="1"/>
          <p:nvPr/>
        </p:nvSpPr>
        <p:spPr>
          <a:xfrm>
            <a:off x="5026584" y="161221"/>
            <a:ext cx="108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E6863"/>
                </a:solidFill>
                <a:latin typeface="Twinkl" panose="02000000000000000000" pitchFamily="2" charset="77"/>
              </a:rPr>
              <a:t>Week 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539CF8-B697-F943-BEF5-5B821E3FAF10}"/>
              </a:ext>
            </a:extLst>
          </p:cNvPr>
          <p:cNvSpPr txBox="1"/>
          <p:nvPr/>
        </p:nvSpPr>
        <p:spPr>
          <a:xfrm>
            <a:off x="6237830" y="171004"/>
            <a:ext cx="108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E6863"/>
                </a:solidFill>
                <a:latin typeface="Twinkl" panose="02000000000000000000" pitchFamily="2" charset="77"/>
              </a:rPr>
              <a:t>Week 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7E85E93-AF2E-824E-A9B7-D70F253A2C89}"/>
              </a:ext>
            </a:extLst>
          </p:cNvPr>
          <p:cNvSpPr txBox="1"/>
          <p:nvPr/>
        </p:nvSpPr>
        <p:spPr>
          <a:xfrm>
            <a:off x="7429033" y="166583"/>
            <a:ext cx="108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E6863"/>
                </a:solidFill>
                <a:latin typeface="Twinkl" panose="02000000000000000000" pitchFamily="2" charset="77"/>
              </a:rPr>
              <a:t>Week 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C0137F-A350-C341-899B-CF6996F978A2}"/>
              </a:ext>
            </a:extLst>
          </p:cNvPr>
          <p:cNvSpPr txBox="1"/>
          <p:nvPr/>
        </p:nvSpPr>
        <p:spPr>
          <a:xfrm>
            <a:off x="8622875" y="164881"/>
            <a:ext cx="108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E6863"/>
                </a:solidFill>
                <a:latin typeface="Twinkl" panose="02000000000000000000" pitchFamily="2" charset="77"/>
              </a:rPr>
              <a:t>Week 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64EBBF-D088-A448-A631-E48CE7E5E0DB}"/>
              </a:ext>
            </a:extLst>
          </p:cNvPr>
          <p:cNvSpPr txBox="1"/>
          <p:nvPr/>
        </p:nvSpPr>
        <p:spPr>
          <a:xfrm>
            <a:off x="2970674" y="1260024"/>
            <a:ext cx="169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solidFill>
                  <a:schemeClr val="bg1"/>
                </a:solidFill>
                <a:latin typeface="Twinkl" panose="02000000000000000000" pitchFamily="2" charset="77"/>
              </a:rPr>
              <a:t>Independence</a:t>
            </a:r>
            <a:endParaRPr lang="en-US" sz="700" dirty="0">
              <a:solidFill>
                <a:schemeClr val="bg1"/>
              </a:solidFill>
              <a:latin typeface="Twinkl" panose="02000000000000000000" pitchFamily="2" charset="7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2D4C64-53CF-AC43-A39A-97CEBDC84E75}"/>
              </a:ext>
            </a:extLst>
          </p:cNvPr>
          <p:cNvSpPr txBox="1"/>
          <p:nvPr/>
        </p:nvSpPr>
        <p:spPr>
          <a:xfrm>
            <a:off x="4943263" y="1330219"/>
            <a:ext cx="169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0" i="0" dirty="0">
                <a:solidFill>
                  <a:schemeClr val="bg1"/>
                </a:solidFill>
                <a:effectLst/>
                <a:latin typeface="Twinkl" panose="02000000000000000000" pitchFamily="2" charset="77"/>
              </a:rPr>
              <a:t>Emotional Spiritual Moral Social and Cultural</a:t>
            </a:r>
            <a:endParaRPr lang="en-US" sz="600" dirty="0">
              <a:solidFill>
                <a:schemeClr val="bg1"/>
              </a:solidFill>
              <a:latin typeface="Twinkl" panose="02000000000000000000" pitchFamily="2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8FE4513-82EF-604B-9986-A24C04B236B0}"/>
              </a:ext>
            </a:extLst>
          </p:cNvPr>
          <p:cNvSpPr txBox="1"/>
          <p:nvPr/>
        </p:nvSpPr>
        <p:spPr>
          <a:xfrm>
            <a:off x="2170869" y="5301361"/>
            <a:ext cx="169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0" i="0" dirty="0">
                <a:solidFill>
                  <a:schemeClr val="bg1"/>
                </a:solidFill>
                <a:effectLst/>
                <a:latin typeface="Twinkl" panose="02000000000000000000" pitchFamily="2" charset="77"/>
              </a:rPr>
              <a:t>HEALTHY BODY AND MIND</a:t>
            </a:r>
            <a:endParaRPr lang="en-US" sz="600" dirty="0">
              <a:solidFill>
                <a:schemeClr val="bg1"/>
              </a:solidFill>
              <a:latin typeface="Twinkl" panose="02000000000000000000" pitchFamily="2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6A44331-1BEF-F94F-8C36-67B283F4E27A}"/>
              </a:ext>
            </a:extLst>
          </p:cNvPr>
          <p:cNvSpPr txBox="1"/>
          <p:nvPr/>
        </p:nvSpPr>
        <p:spPr>
          <a:xfrm>
            <a:off x="3953079" y="5296808"/>
            <a:ext cx="169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0" i="0" dirty="0">
                <a:solidFill>
                  <a:schemeClr val="bg1"/>
                </a:solidFill>
                <a:effectLst/>
                <a:latin typeface="Twinkl" panose="02000000000000000000" pitchFamily="2" charset="77"/>
              </a:rPr>
              <a:t>Keeping Safe </a:t>
            </a:r>
            <a:endParaRPr lang="en-US" sz="600" dirty="0">
              <a:solidFill>
                <a:schemeClr val="bg1"/>
              </a:solidFill>
              <a:latin typeface="Twinkl" panose="02000000000000000000" pitchFamily="2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031C7F6-9A1C-C44A-837E-0C5291E92900}"/>
              </a:ext>
            </a:extLst>
          </p:cNvPr>
          <p:cNvSpPr txBox="1"/>
          <p:nvPr/>
        </p:nvSpPr>
        <p:spPr>
          <a:xfrm>
            <a:off x="5839228" y="5255901"/>
            <a:ext cx="169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0" i="0" dirty="0">
                <a:solidFill>
                  <a:schemeClr val="bg1"/>
                </a:solidFill>
                <a:effectLst/>
                <a:latin typeface="Twinkl" panose="02000000000000000000" pitchFamily="2" charset="77"/>
              </a:rPr>
              <a:t>World Around Me</a:t>
            </a:r>
            <a:endParaRPr lang="en-US" sz="600" dirty="0">
              <a:solidFill>
                <a:schemeClr val="bg1"/>
              </a:solidFill>
              <a:latin typeface="Twinkl" panose="02000000000000000000" pitchFamily="2" charset="7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31DADE-1A60-D141-81D3-40A21C9F76BC}"/>
              </a:ext>
            </a:extLst>
          </p:cNvPr>
          <p:cNvSpPr txBox="1"/>
          <p:nvPr/>
        </p:nvSpPr>
        <p:spPr>
          <a:xfrm>
            <a:off x="567143" y="3935759"/>
            <a:ext cx="169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0" i="0" dirty="0">
                <a:solidFill>
                  <a:schemeClr val="bg1"/>
                </a:solidFill>
                <a:effectLst/>
                <a:latin typeface="Twinkl" panose="02000000000000000000" pitchFamily="2" charset="77"/>
              </a:rPr>
              <a:t>Creativity</a:t>
            </a:r>
            <a:endParaRPr lang="en-US" sz="600" dirty="0">
              <a:solidFill>
                <a:schemeClr val="bg1"/>
              </a:solidFill>
              <a:latin typeface="Twinkl" panose="02000000000000000000" pitchFamily="2" charset="7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6C40494-096D-1044-999E-1F2AA2150B5C}"/>
              </a:ext>
            </a:extLst>
          </p:cNvPr>
          <p:cNvSpPr txBox="1"/>
          <p:nvPr/>
        </p:nvSpPr>
        <p:spPr>
          <a:xfrm>
            <a:off x="554172" y="2587082"/>
            <a:ext cx="169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i="0" dirty="0">
                <a:solidFill>
                  <a:schemeClr val="bg1"/>
                </a:solidFill>
                <a:effectLst/>
                <a:latin typeface="Twinkl" panose="02000000000000000000" pitchFamily="2" charset="77"/>
              </a:rPr>
              <a:t>Early Maths and Problem solving</a:t>
            </a:r>
            <a:endParaRPr lang="en-US" sz="600" dirty="0">
              <a:solidFill>
                <a:schemeClr val="bg1"/>
              </a:solidFill>
              <a:latin typeface="Twinkl" panose="02000000000000000000" pitchFamily="2" charset="7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BB4334-233B-3344-B059-BB3FB254EA5F}"/>
              </a:ext>
            </a:extLst>
          </p:cNvPr>
          <p:cNvSpPr txBox="1"/>
          <p:nvPr/>
        </p:nvSpPr>
        <p:spPr>
          <a:xfrm>
            <a:off x="554172" y="1275148"/>
            <a:ext cx="169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i="0" dirty="0">
                <a:solidFill>
                  <a:schemeClr val="bg1"/>
                </a:solidFill>
                <a:effectLst/>
                <a:latin typeface="Twinkl" panose="02000000000000000000" pitchFamily="2" charset="77"/>
              </a:rPr>
              <a:t>Early English and Communication</a:t>
            </a:r>
            <a:endParaRPr lang="en-US" sz="600" dirty="0">
              <a:solidFill>
                <a:schemeClr val="bg1"/>
              </a:solidFill>
              <a:latin typeface="Twinkl" panose="02000000000000000000" pitchFamily="2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23D1A81-1E56-D641-9F35-9F9FFC79EC4B}"/>
              </a:ext>
            </a:extLst>
          </p:cNvPr>
          <p:cNvSpPr txBox="1"/>
          <p:nvPr/>
        </p:nvSpPr>
        <p:spPr>
          <a:xfrm>
            <a:off x="7706104" y="3936562"/>
            <a:ext cx="169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0" i="0" dirty="0">
                <a:solidFill>
                  <a:schemeClr val="bg1"/>
                </a:solidFill>
                <a:effectLst/>
                <a:latin typeface="Twinkl" panose="02000000000000000000" pitchFamily="2" charset="77"/>
              </a:rPr>
              <a:t>Out and about in the community</a:t>
            </a:r>
            <a:endParaRPr lang="en-US" sz="600" dirty="0">
              <a:solidFill>
                <a:schemeClr val="bg1"/>
              </a:solidFill>
              <a:latin typeface="Twinkl" panose="02000000000000000000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864D3D-51D9-C040-91F3-78ECE0E74C13}"/>
              </a:ext>
            </a:extLst>
          </p:cNvPr>
          <p:cNvSpPr txBox="1"/>
          <p:nvPr/>
        </p:nvSpPr>
        <p:spPr>
          <a:xfrm>
            <a:off x="7693133" y="2587885"/>
            <a:ext cx="169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0" i="0" dirty="0">
                <a:solidFill>
                  <a:schemeClr val="bg1"/>
                </a:solidFill>
                <a:effectLst/>
                <a:latin typeface="Twinkl" panose="02000000000000000000" pitchFamily="2" charset="77"/>
              </a:rPr>
              <a:t>Stories we are sharing (Reading)</a:t>
            </a:r>
            <a:endParaRPr lang="en-US" sz="600" dirty="0">
              <a:solidFill>
                <a:schemeClr val="bg1"/>
              </a:solidFill>
              <a:latin typeface="Twinkl" panose="02000000000000000000" pitchFamily="2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D556FCB-D6DC-714F-835A-DC8AB202ECB4}"/>
              </a:ext>
            </a:extLst>
          </p:cNvPr>
          <p:cNvSpPr txBox="1"/>
          <p:nvPr/>
        </p:nvSpPr>
        <p:spPr>
          <a:xfrm>
            <a:off x="7693133" y="1275951"/>
            <a:ext cx="169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0" i="0" dirty="0">
                <a:solidFill>
                  <a:schemeClr val="bg1"/>
                </a:solidFill>
                <a:effectLst/>
                <a:latin typeface="Twinkl" panose="02000000000000000000" pitchFamily="2" charset="77"/>
              </a:rPr>
              <a:t>Play and leisure</a:t>
            </a:r>
            <a:endParaRPr lang="en-US" sz="600" dirty="0">
              <a:solidFill>
                <a:schemeClr val="bg1"/>
              </a:solidFill>
              <a:latin typeface="Twinkl" panose="02000000000000000000" pitchFamily="2" charset="77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9369071-FBCE-0E4D-9DD3-89FFC3BAF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550" y="2830654"/>
            <a:ext cx="1612900" cy="17526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0EFCCFD-5DF7-224F-ACC8-25733D9209A0}"/>
              </a:ext>
            </a:extLst>
          </p:cNvPr>
          <p:cNvSpPr txBox="1"/>
          <p:nvPr/>
        </p:nvSpPr>
        <p:spPr>
          <a:xfrm>
            <a:off x="2755102" y="2944349"/>
            <a:ext cx="850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0" i="0" dirty="0">
                <a:solidFill>
                  <a:schemeClr val="bg1"/>
                </a:solidFill>
                <a:effectLst/>
                <a:latin typeface="Twinkl" panose="02000000000000000000" pitchFamily="2" charset="77"/>
              </a:rPr>
              <a:t>Class</a:t>
            </a:r>
            <a:endParaRPr lang="en-US" sz="900" dirty="0">
              <a:solidFill>
                <a:schemeClr val="bg1"/>
              </a:solidFill>
              <a:latin typeface="Twinkl" panose="02000000000000000000" pitchFamily="2" charset="7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1EC4E8E-3BD3-EC40-B328-95C224D0A820}"/>
              </a:ext>
            </a:extLst>
          </p:cNvPr>
          <p:cNvSpPr txBox="1"/>
          <p:nvPr/>
        </p:nvSpPr>
        <p:spPr>
          <a:xfrm>
            <a:off x="6262542" y="2954920"/>
            <a:ext cx="85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0" i="0" dirty="0">
                <a:solidFill>
                  <a:schemeClr val="bg1"/>
                </a:solidFill>
                <a:effectLst/>
                <a:latin typeface="Twinkl" panose="02000000000000000000" pitchFamily="2" charset="77"/>
              </a:rPr>
              <a:t>TERM THEME</a:t>
            </a:r>
            <a:endParaRPr lang="en-US" sz="900" dirty="0">
              <a:solidFill>
                <a:schemeClr val="bg1"/>
              </a:solidFill>
              <a:latin typeface="Twinkl" panose="02000000000000000000" pitchFamily="2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22617B7-DCCC-D643-B064-B1F1E2CA0B5E}"/>
              </a:ext>
            </a:extLst>
          </p:cNvPr>
          <p:cNvSpPr txBox="1"/>
          <p:nvPr/>
        </p:nvSpPr>
        <p:spPr>
          <a:xfrm>
            <a:off x="554171" y="1506047"/>
            <a:ext cx="1701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Our weekly Makaton signs 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Asking for help if we need it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Hearing and recognising initial sounds of words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Beginning to blend words together to read and write simple words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Beginning to construct and write a sentence 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375CCC-A0E2-0544-B213-22107FCEC5E6}"/>
              </a:ext>
            </a:extLst>
          </p:cNvPr>
          <p:cNvSpPr txBox="1"/>
          <p:nvPr/>
        </p:nvSpPr>
        <p:spPr>
          <a:xfrm>
            <a:off x="614327" y="2764078"/>
            <a:ext cx="170193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Writing and recognising numbers 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Ordering numbers 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One more and one less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Comparing numbers 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Using &lt; = &gt; to compare numbers 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Recap maths skills learnt 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15D981-8D39-104A-886A-D08526E65D42}"/>
              </a:ext>
            </a:extLst>
          </p:cNvPr>
          <p:cNvSpPr txBox="1"/>
          <p:nvPr/>
        </p:nvSpPr>
        <p:spPr>
          <a:xfrm>
            <a:off x="569731" y="4098768"/>
            <a:ext cx="1701939" cy="775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Sculpture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Stamping 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Painting 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Textiles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Texture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Collage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F47BBA6-7EC4-F94A-84F7-16BCB3E0EF31}"/>
              </a:ext>
            </a:extLst>
          </p:cNvPr>
          <p:cNvSpPr txBox="1"/>
          <p:nvPr/>
        </p:nvSpPr>
        <p:spPr>
          <a:xfrm>
            <a:off x="7697975" y="1450576"/>
            <a:ext cx="1701939" cy="89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Taking turns 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emotions when we have to wait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Sharing with others 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Applying skills and sharing and taking turns in different contexts i.e. outside, in classroom etc. 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BDC2E60-6D30-EA46-9704-0B96AC884920}"/>
              </a:ext>
            </a:extLst>
          </p:cNvPr>
          <p:cNvSpPr txBox="1"/>
          <p:nvPr/>
        </p:nvSpPr>
        <p:spPr>
          <a:xfrm>
            <a:off x="7697312" y="2901476"/>
            <a:ext cx="1701939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Love Monster and the Last </a:t>
            </a:r>
            <a:r>
              <a:rPr lang="en-GB" sz="700" dirty="0">
                <a:solidFill>
                  <a:srgbClr val="000000"/>
                </a:solidFill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hocolate </a:t>
            </a:r>
            <a:r>
              <a:rPr lang="en-GB" sz="700" dirty="0" err="1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Chocolate</a:t>
            </a: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Mousse for Greedy </a:t>
            </a:r>
            <a:r>
              <a:rPr lang="en-GB" sz="700" dirty="0">
                <a:solidFill>
                  <a:srgbClr val="000000"/>
                </a:solidFill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oose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Chocolate Cake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724B1AD-B61A-BD41-A94B-548F144D57AC}"/>
              </a:ext>
            </a:extLst>
          </p:cNvPr>
          <p:cNvSpPr txBox="1"/>
          <p:nvPr/>
        </p:nvSpPr>
        <p:spPr>
          <a:xfrm>
            <a:off x="7713535" y="4043297"/>
            <a:ext cx="1701939" cy="112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Using money as a means of exchange.  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Identifying coins  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Healthy/unhealthy foods </a:t>
            </a:r>
          </a:p>
          <a:p>
            <a:pPr fontAlgn="base">
              <a:lnSpc>
                <a:spcPct val="107000"/>
              </a:lnSpc>
            </a:pPr>
            <a:r>
              <a:rPr lang="en-GB" sz="700" dirty="0"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Travel safety</a:t>
            </a:r>
          </a:p>
          <a:p>
            <a:pPr fontAlgn="base">
              <a:lnSpc>
                <a:spcPct val="107000"/>
              </a:lnSpc>
            </a:pPr>
            <a:r>
              <a:rPr lang="en-GB" sz="700" dirty="0"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Road safety – stop, look and listen</a:t>
            </a:r>
          </a:p>
          <a:p>
            <a:pPr fontAlgn="base">
              <a:lnSpc>
                <a:spcPct val="107000"/>
              </a:lnSpc>
            </a:pPr>
            <a:r>
              <a:rPr lang="en-GB" sz="700" dirty="0"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Safe and unsafe places to cross the road.</a:t>
            </a:r>
          </a:p>
          <a:p>
            <a:pPr fontAlgn="base">
              <a:lnSpc>
                <a:spcPct val="107000"/>
              </a:lnSpc>
            </a:pPr>
            <a:endParaRPr lang="en-GB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3248D0B-2457-4547-A0E2-512571F80D00}"/>
              </a:ext>
            </a:extLst>
          </p:cNvPr>
          <p:cNvSpPr txBox="1"/>
          <p:nvPr/>
        </p:nvSpPr>
        <p:spPr>
          <a:xfrm>
            <a:off x="2906471" y="1460738"/>
            <a:ext cx="1701939" cy="1010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Money – using and running tuck shop</a:t>
            </a:r>
          </a:p>
          <a:p>
            <a:pPr algn="ctr" fontAlgn="base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Using money as a means of exchange.  </a:t>
            </a:r>
            <a:endParaRPr lang="en-GB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Identifying coins.</a:t>
            </a:r>
          </a:p>
          <a:p>
            <a:pPr algn="ctr" fontAlgn="base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Washing and drying in life skills room 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Chocolate recipes – hot chocolate, melting chocolate, following a recipe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fontAlgn="base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base">
              <a:lnSpc>
                <a:spcPct val="107000"/>
              </a:lnSpc>
            </a:pPr>
            <a:endParaRPr lang="en-GB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56AEB72-40E6-B34A-BBD9-B10EE769771F}"/>
              </a:ext>
            </a:extLst>
          </p:cNvPr>
          <p:cNvSpPr txBox="1"/>
          <p:nvPr/>
        </p:nvSpPr>
        <p:spPr>
          <a:xfrm>
            <a:off x="4991845" y="1527500"/>
            <a:ext cx="1701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Likes and dislikes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Weekly assemblies to begin this term (themes to be decided)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BE26B19-B7D9-B845-B1E6-C5D5D46E99DC}"/>
              </a:ext>
            </a:extLst>
          </p:cNvPr>
          <p:cNvSpPr txBox="1"/>
          <p:nvPr/>
        </p:nvSpPr>
        <p:spPr>
          <a:xfrm>
            <a:off x="2212778" y="5489972"/>
            <a:ext cx="170193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</a:rPr>
              <a:t>Healthy body including exercise, sleep, sun safety, water safety, stranger danger, park safety</a:t>
            </a:r>
            <a:endParaRPr lang="en-GB" sz="700" dirty="0">
              <a:effectLst/>
              <a:latin typeface="Twinkl" panose="020B0604020202020204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</a:rPr>
              <a:t>Sun safety; </a:t>
            </a:r>
            <a:r>
              <a:rPr lang="en-GB" sz="700" u="none" strike="noStrike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  <a:hlinkClick r:id="rId6"/>
              </a:rPr>
              <a:t>Wrap Splat Hat - National Schools Partnership</a:t>
            </a:r>
            <a:endParaRPr lang="en-GB" sz="700" u="none" strike="noStrike" dirty="0">
              <a:latin typeface="Twinkl" panose="020B0604020202020204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</a:rPr>
              <a:t>Sports </a:t>
            </a:r>
            <a:r>
              <a:rPr lang="en-GB" sz="700" dirty="0">
                <a:solidFill>
                  <a:srgbClr val="000000"/>
                </a:solidFill>
                <a:latin typeface="Twinkl" panose="020B0604020202020204" charset="0"/>
                <a:ea typeface="Times New Roman" panose="02020603050405020304" pitchFamily="18" charset="0"/>
              </a:rPr>
              <a:t>Activities Day</a:t>
            </a: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</a:rPr>
              <a:t> skills 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10021A9-6CA2-CC4E-8A2E-B93E4A89046A}"/>
              </a:ext>
            </a:extLst>
          </p:cNvPr>
          <p:cNvSpPr txBox="1"/>
          <p:nvPr/>
        </p:nvSpPr>
        <p:spPr>
          <a:xfrm>
            <a:off x="4005100" y="5697237"/>
            <a:ext cx="1701939" cy="548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700" dirty="0"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Travel safety</a:t>
            </a:r>
          </a:p>
          <a:p>
            <a:pPr algn="ctr">
              <a:lnSpc>
                <a:spcPct val="107000"/>
              </a:lnSpc>
            </a:pPr>
            <a:r>
              <a:rPr lang="en-GB" sz="700" dirty="0"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Road safety – stop, look and listen</a:t>
            </a:r>
          </a:p>
          <a:p>
            <a:pPr algn="ctr">
              <a:lnSpc>
                <a:spcPct val="107000"/>
              </a:lnSpc>
            </a:pPr>
            <a:r>
              <a:rPr lang="en-GB" sz="700" dirty="0"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Safe and unsafe places to cross the road.</a:t>
            </a:r>
          </a:p>
          <a:p>
            <a:pPr algn="ctr">
              <a:lnSpc>
                <a:spcPct val="107000"/>
              </a:lnSpc>
            </a:pP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9D48304-05E6-2E42-B365-FE68D7121FF5}"/>
              </a:ext>
            </a:extLst>
          </p:cNvPr>
          <p:cNvSpPr txBox="1"/>
          <p:nvPr/>
        </p:nvSpPr>
        <p:spPr>
          <a:xfrm>
            <a:off x="5890913" y="5407424"/>
            <a:ext cx="1876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6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</a:rPr>
              <a:t>listening to someone else’s opinion.  </a:t>
            </a:r>
            <a:endParaRPr lang="en-GB" sz="600" dirty="0">
              <a:effectLst/>
              <a:latin typeface="Twinkl" panose="020B0604020202020204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GB" sz="6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</a:rPr>
              <a:t>Tasting and smelling to say what I like and dislike. </a:t>
            </a:r>
            <a:endParaRPr lang="en-GB" sz="600" dirty="0">
              <a:effectLst/>
              <a:latin typeface="Twinkl" panose="020B0604020202020204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GB" sz="6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</a:rPr>
              <a:t>Creating a chocolate bar wrapper. </a:t>
            </a:r>
            <a:endParaRPr lang="en-GB" sz="600" dirty="0">
              <a:effectLst/>
              <a:latin typeface="Twinkl" panose="020B0604020202020204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GB" sz="6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</a:rPr>
              <a:t>Following instructions.  </a:t>
            </a:r>
            <a:endParaRPr lang="en-GB" sz="600" dirty="0">
              <a:effectLst/>
              <a:latin typeface="Twinkl" panose="020B0604020202020204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GB" sz="6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</a:rPr>
              <a:t>Collecting equipment we need to complete an activity.</a:t>
            </a:r>
            <a:endParaRPr lang="en-GB" sz="600" dirty="0">
              <a:effectLst/>
              <a:latin typeface="Twinkl" panose="020B0604020202020204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GB" sz="6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</a:rPr>
              <a:t>Measuring different objects etc.</a:t>
            </a:r>
            <a:endParaRPr lang="en-GB" sz="600" dirty="0">
              <a:effectLst/>
              <a:latin typeface="Twinkl" panose="020B0604020202020204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GB" sz="600" dirty="0">
                <a:effectLst/>
                <a:latin typeface="Twinkl" panose="020B0604020202020204" charset="0"/>
                <a:ea typeface="Times New Roman" panose="02020603050405020304" pitchFamily="18" charset="0"/>
              </a:rPr>
              <a:t> </a:t>
            </a:r>
            <a:r>
              <a:rPr lang="en-GB" sz="6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</a:rPr>
              <a:t>Listening and responding to warnings of danger (hot). </a:t>
            </a:r>
            <a:endParaRPr lang="en-GB" sz="600" dirty="0">
              <a:effectLst/>
              <a:latin typeface="Twinkl" panose="020B0604020202020204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GB" sz="6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</a:rPr>
              <a:t>WOW day – exploring different textures using chocolate </a:t>
            </a:r>
            <a:endParaRPr lang="en-GB" sz="600" dirty="0">
              <a:effectLst/>
              <a:latin typeface="Twinkl" panose="020B0604020202020204" charset="0"/>
              <a:ea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A11FF0E-A690-C94A-8062-7FFD8A5F65FC}"/>
              </a:ext>
            </a:extLst>
          </p:cNvPr>
          <p:cNvSpPr txBox="1"/>
          <p:nvPr/>
        </p:nvSpPr>
        <p:spPr>
          <a:xfrm>
            <a:off x="2776587" y="3273736"/>
            <a:ext cx="8426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0" dirty="0">
                <a:solidFill>
                  <a:schemeClr val="bg1"/>
                </a:solidFill>
                <a:effectLst/>
                <a:latin typeface="Twinkl" panose="02000000000000000000" pitchFamily="2" charset="77"/>
                <a:cs typeface="Arial" panose="020B0604020202020204" pitchFamily="34" charset="0"/>
              </a:rPr>
              <a:t>1EP/ 1LW</a:t>
            </a:r>
            <a:endParaRPr lang="en-US" sz="1050" dirty="0">
              <a:solidFill>
                <a:schemeClr val="bg1"/>
              </a:solidFill>
              <a:latin typeface="Twinkl" panose="02000000000000000000" pitchFamily="2" charset="77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0239440-6F90-1244-A9FC-B1D54F365835}"/>
              </a:ext>
            </a:extLst>
          </p:cNvPr>
          <p:cNvSpPr txBox="1"/>
          <p:nvPr/>
        </p:nvSpPr>
        <p:spPr>
          <a:xfrm>
            <a:off x="6272437" y="3334036"/>
            <a:ext cx="8426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0" dirty="0">
                <a:solidFill>
                  <a:schemeClr val="bg1"/>
                </a:solidFill>
                <a:effectLst/>
                <a:latin typeface="Twinkl" panose="02000000000000000000" pitchFamily="2" charset="77"/>
                <a:cs typeface="Arial" panose="020B0604020202020204" pitchFamily="34" charset="0"/>
              </a:rPr>
              <a:t>Chocolate</a:t>
            </a:r>
            <a:endParaRPr lang="en-US" sz="1050" dirty="0">
              <a:solidFill>
                <a:schemeClr val="bg1"/>
              </a:solidFill>
              <a:latin typeface="Twinkl" panose="02000000000000000000" pitchFamily="2" charset="77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4BB62E5-4FF1-474E-B693-3821F791233F}"/>
              </a:ext>
            </a:extLst>
          </p:cNvPr>
          <p:cNvSpPr txBox="1"/>
          <p:nvPr/>
        </p:nvSpPr>
        <p:spPr>
          <a:xfrm>
            <a:off x="1370711" y="531831"/>
            <a:ext cx="112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800" dirty="0"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onsolidation of the signs learnt so far this year.</a:t>
            </a:r>
            <a:endParaRPr lang="en-US" sz="800" dirty="0">
              <a:solidFill>
                <a:schemeClr val="bg1"/>
              </a:solidFill>
              <a:latin typeface="Twinkl" panose="020B060402020202020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5A2754-9B5C-AB21-BB1E-02A5100A84F8}"/>
              </a:ext>
            </a:extLst>
          </p:cNvPr>
          <p:cNvSpPr txBox="1"/>
          <p:nvPr/>
        </p:nvSpPr>
        <p:spPr>
          <a:xfrm>
            <a:off x="2559557" y="523981"/>
            <a:ext cx="112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800" dirty="0"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onsolidation of the signs learnt so far this year.</a:t>
            </a:r>
            <a:endParaRPr lang="en-US" sz="800" dirty="0">
              <a:solidFill>
                <a:schemeClr val="bg1"/>
              </a:solidFill>
              <a:latin typeface="Twinkl" panose="020B060402020202020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232FE-0C28-E95D-3939-DFA86F4F5FE7}"/>
              </a:ext>
            </a:extLst>
          </p:cNvPr>
          <p:cNvSpPr txBox="1"/>
          <p:nvPr/>
        </p:nvSpPr>
        <p:spPr>
          <a:xfrm>
            <a:off x="3818174" y="504883"/>
            <a:ext cx="112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800" dirty="0"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onsolidation of the signs learnt so far this year.</a:t>
            </a:r>
            <a:endParaRPr lang="en-US" sz="800" dirty="0">
              <a:solidFill>
                <a:schemeClr val="bg1"/>
              </a:solidFill>
              <a:latin typeface="Twinkl" panose="020B060402020202020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43014-5079-D960-2B4A-647B31A89C4E}"/>
              </a:ext>
            </a:extLst>
          </p:cNvPr>
          <p:cNvSpPr txBox="1"/>
          <p:nvPr/>
        </p:nvSpPr>
        <p:spPr>
          <a:xfrm>
            <a:off x="4933974" y="484355"/>
            <a:ext cx="112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800" dirty="0"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onsolidation of the signs learnt so far this year.</a:t>
            </a:r>
            <a:endParaRPr lang="en-US" sz="800" dirty="0">
              <a:solidFill>
                <a:schemeClr val="bg1"/>
              </a:solidFill>
              <a:latin typeface="Twinkl" panose="020B060402020202020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C5B5C-0760-228E-84BB-92912853A050}"/>
              </a:ext>
            </a:extLst>
          </p:cNvPr>
          <p:cNvSpPr txBox="1"/>
          <p:nvPr/>
        </p:nvSpPr>
        <p:spPr>
          <a:xfrm>
            <a:off x="6210298" y="494018"/>
            <a:ext cx="112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800" dirty="0"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onsolidation of the signs learnt so far this year.</a:t>
            </a:r>
            <a:endParaRPr lang="en-US" sz="800" dirty="0">
              <a:solidFill>
                <a:schemeClr val="bg1"/>
              </a:solidFill>
              <a:latin typeface="Twinkl" panose="020B060402020202020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786F4D-4C94-F594-D6E1-8ACD4244A86F}"/>
              </a:ext>
            </a:extLst>
          </p:cNvPr>
          <p:cNvSpPr txBox="1"/>
          <p:nvPr/>
        </p:nvSpPr>
        <p:spPr>
          <a:xfrm>
            <a:off x="7403589" y="484270"/>
            <a:ext cx="112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800" dirty="0"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onsolidation of the signs learnt so far this year.</a:t>
            </a:r>
            <a:endParaRPr lang="en-US" sz="800" dirty="0">
              <a:solidFill>
                <a:schemeClr val="bg1"/>
              </a:solidFill>
              <a:latin typeface="Twinkl" panose="020B060402020202020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24F016-3869-2F7A-20BC-CF491700A167}"/>
              </a:ext>
            </a:extLst>
          </p:cNvPr>
          <p:cNvSpPr txBox="1"/>
          <p:nvPr/>
        </p:nvSpPr>
        <p:spPr>
          <a:xfrm>
            <a:off x="8610213" y="484270"/>
            <a:ext cx="112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800" dirty="0"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onsolidation of the signs learnt so </a:t>
            </a:r>
            <a:r>
              <a:rPr lang="en-GB" sz="800"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far this year.</a:t>
            </a:r>
            <a:endParaRPr lang="en-US" sz="800" dirty="0">
              <a:solidFill>
                <a:schemeClr val="bg1"/>
              </a:solidFill>
              <a:latin typeface="Twinkl" panose="020B060402020202020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1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964</TotalTime>
  <Words>441</Words>
  <Application>Microsoft Office PowerPoint</Application>
  <PresentationFormat>A4 Paper (210x297 mm)</PresentationFormat>
  <Paragraphs>81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Twinkl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Dove (16655267)</dc:creator>
  <cp:lastModifiedBy>Lyn Ayscough</cp:lastModifiedBy>
  <cp:revision>7</cp:revision>
  <dcterms:created xsi:type="dcterms:W3CDTF">2023-04-25T20:06:52Z</dcterms:created>
  <dcterms:modified xsi:type="dcterms:W3CDTF">2023-06-09T11:29:57Z</dcterms:modified>
</cp:coreProperties>
</file>